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-1043087" y="-12700"/>
            <a:ext cx="14106774" cy="523032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20" name="Shape 120"/>
          <p:cNvSpPr/>
          <p:nvPr/>
        </p:nvSpPr>
        <p:spPr>
          <a:xfrm>
            <a:off x="10058400" y="-238845"/>
            <a:ext cx="2989065" cy="9611321"/>
          </a:xfrm>
          <a:prstGeom prst="rect">
            <a:avLst/>
          </a:prstGeom>
          <a:solidFill>
            <a:srgbClr val="000000">
              <a:alpha val="72637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21" name="Shape 121"/>
          <p:cNvSpPr/>
          <p:nvPr/>
        </p:nvSpPr>
        <p:spPr>
          <a:xfrm>
            <a:off x="10265339" y="1024962"/>
            <a:ext cx="25751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>
                <a:solidFill>
                  <a:schemeClr val="accent3">
                    <a:satOff val="18648"/>
                    <a:lumOff val="5971"/>
                  </a:schemeClr>
                </a:solidFill>
              </a:defRPr>
            </a:lvl1pPr>
          </a:lstStyle>
          <a:p>
            <a:pPr/>
            <a:r>
              <a:t>Search Filters</a:t>
            </a:r>
          </a:p>
        </p:txBody>
      </p:sp>
      <p:sp>
        <p:nvSpPr>
          <p:cNvPr id="122" name="Shape 122"/>
          <p:cNvSpPr/>
          <p:nvPr/>
        </p:nvSpPr>
        <p:spPr>
          <a:xfrm>
            <a:off x="10058400" y="2152649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Process definition</a:t>
            </a:r>
          </a:p>
        </p:txBody>
      </p:sp>
      <p:sp>
        <p:nvSpPr>
          <p:cNvPr id="123" name="Shape 123"/>
          <p:cNvSpPr/>
          <p:nvPr/>
        </p:nvSpPr>
        <p:spPr>
          <a:xfrm>
            <a:off x="10455839" y="2087984"/>
            <a:ext cx="2429038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24" name="Shape 124"/>
          <p:cNvSpPr/>
          <p:nvPr/>
        </p:nvSpPr>
        <p:spPr>
          <a:xfrm rot="5350829">
            <a:off x="12578273" y="2230543"/>
            <a:ext cx="151905" cy="255909"/>
          </a:xfrm>
          <a:prstGeom prst="rightArrow">
            <a:avLst>
              <a:gd name="adj1" fmla="val 32000"/>
              <a:gd name="adj2" fmla="val 106075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25" name="Shape 125"/>
          <p:cNvSpPr/>
          <p:nvPr/>
        </p:nvSpPr>
        <p:spPr>
          <a:xfrm>
            <a:off x="10058400" y="3181349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Status</a:t>
            </a:r>
          </a:p>
        </p:txBody>
      </p:sp>
      <p:sp>
        <p:nvSpPr>
          <p:cNvPr id="126" name="Shape 126"/>
          <p:cNvSpPr/>
          <p:nvPr/>
        </p:nvSpPr>
        <p:spPr>
          <a:xfrm>
            <a:off x="11046042" y="3116684"/>
            <a:ext cx="1361940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27" name="Shape 127"/>
          <p:cNvSpPr/>
          <p:nvPr/>
        </p:nvSpPr>
        <p:spPr>
          <a:xfrm rot="5350829">
            <a:off x="12019473" y="3259243"/>
            <a:ext cx="151905" cy="255909"/>
          </a:xfrm>
          <a:prstGeom prst="rightArrow">
            <a:avLst>
              <a:gd name="adj1" fmla="val 32000"/>
              <a:gd name="adj2" fmla="val 106075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28" name="Shape 128"/>
          <p:cNvSpPr/>
          <p:nvPr/>
        </p:nvSpPr>
        <p:spPr>
          <a:xfrm>
            <a:off x="10058400" y="4210049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Sort</a:t>
            </a:r>
          </a:p>
        </p:txBody>
      </p:sp>
      <p:sp>
        <p:nvSpPr>
          <p:cNvPr id="129" name="Shape 129"/>
          <p:cNvSpPr/>
          <p:nvPr/>
        </p:nvSpPr>
        <p:spPr>
          <a:xfrm>
            <a:off x="11046042" y="4145384"/>
            <a:ext cx="1361940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30" name="Shape 130"/>
          <p:cNvSpPr/>
          <p:nvPr/>
        </p:nvSpPr>
        <p:spPr>
          <a:xfrm rot="5350829">
            <a:off x="12019473" y="4287943"/>
            <a:ext cx="151905" cy="255909"/>
          </a:xfrm>
          <a:prstGeom prst="rightArrow">
            <a:avLst>
              <a:gd name="adj1" fmla="val 32000"/>
              <a:gd name="adj2" fmla="val 106075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31" name="Shape 131"/>
          <p:cNvSpPr/>
          <p:nvPr/>
        </p:nvSpPr>
        <p:spPr>
          <a:xfrm>
            <a:off x="10338413" y="5174084"/>
            <a:ext cx="2429038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32" name="Shape 132"/>
          <p:cNvSpPr/>
          <p:nvPr/>
        </p:nvSpPr>
        <p:spPr>
          <a:xfrm>
            <a:off x="9486900" y="5261536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Task Name</a:t>
            </a:r>
          </a:p>
        </p:txBody>
      </p:sp>
      <p:sp>
        <p:nvSpPr>
          <p:cNvPr id="133" name="Shape 133"/>
          <p:cNvSpPr/>
          <p:nvPr/>
        </p:nvSpPr>
        <p:spPr>
          <a:xfrm>
            <a:off x="10917932" y="7446621"/>
            <a:ext cx="1270001" cy="523033"/>
          </a:xfrm>
          <a:prstGeom prst="roundRect">
            <a:avLst>
              <a:gd name="adj" fmla="val 19985"/>
            </a:avLst>
          </a:prstGeom>
          <a:solidFill>
            <a:schemeClr val="accent2">
              <a:hueOff val="-2473793"/>
              <a:satOff val="-50209"/>
              <a:lumOff val="23543"/>
            </a:schemeClr>
          </a:solidFill>
          <a:ln w="25400">
            <a:solidFill>
              <a:srgbClr val="85888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24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</a:rPr>
              <a:t>Search</a:t>
            </a:r>
          </a:p>
        </p:txBody>
      </p:sp>
      <p:sp>
        <p:nvSpPr>
          <p:cNvPr id="134" name="Shape 134"/>
          <p:cNvSpPr/>
          <p:nvPr/>
        </p:nvSpPr>
        <p:spPr>
          <a:xfrm>
            <a:off x="-422722" y="491207"/>
            <a:ext cx="13395376" cy="7510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35" name="Shape 135"/>
          <p:cNvSpPr/>
          <p:nvPr/>
        </p:nvSpPr>
        <p:spPr>
          <a:xfrm>
            <a:off x="-86122" y="546943"/>
            <a:ext cx="10140058" cy="8831015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36" name="Shape 136"/>
          <p:cNvSpPr/>
          <p:nvPr/>
        </p:nvSpPr>
        <p:spPr>
          <a:xfrm>
            <a:off x="9813663" y="6635749"/>
            <a:ext cx="185515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Dates from</a:t>
            </a:r>
          </a:p>
        </p:txBody>
      </p:sp>
      <p:sp>
        <p:nvSpPr>
          <p:cNvPr id="137" name="Shape 137"/>
          <p:cNvSpPr/>
          <p:nvPr/>
        </p:nvSpPr>
        <p:spPr>
          <a:xfrm>
            <a:off x="10106242" y="6571084"/>
            <a:ext cx="1270001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38" name="Shape 138"/>
          <p:cNvSpPr/>
          <p:nvPr/>
        </p:nvSpPr>
        <p:spPr>
          <a:xfrm>
            <a:off x="11603309" y="6571084"/>
            <a:ext cx="1361940" cy="497632"/>
          </a:xfrm>
          <a:prstGeom prst="roundRect">
            <a:avLst>
              <a:gd name="adj" fmla="val 27854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39" name="Shape 139"/>
          <p:cNvSpPr/>
          <p:nvPr/>
        </p:nvSpPr>
        <p:spPr>
          <a:xfrm>
            <a:off x="11356701" y="6635749"/>
            <a:ext cx="185515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Dates to</a:t>
            </a:r>
          </a:p>
        </p:txBody>
      </p:sp>
      <p:sp>
        <p:nvSpPr>
          <p:cNvPr id="140" name="Shape 140"/>
          <p:cNvSpPr/>
          <p:nvPr/>
        </p:nvSpPr>
        <p:spPr>
          <a:xfrm>
            <a:off x="881694" y="1454149"/>
            <a:ext cx="1894211" cy="1384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84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123</a:t>
            </a:r>
          </a:p>
        </p:txBody>
      </p:sp>
      <p:sp>
        <p:nvSpPr>
          <p:cNvPr id="141" name="Shape 141"/>
          <p:cNvSpPr/>
          <p:nvPr/>
        </p:nvSpPr>
        <p:spPr>
          <a:xfrm>
            <a:off x="1024104" y="2501900"/>
            <a:ext cx="229519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Active letters</a:t>
            </a:r>
          </a:p>
        </p:txBody>
      </p:sp>
      <p:sp>
        <p:nvSpPr>
          <p:cNvPr id="142" name="Shape 142"/>
          <p:cNvSpPr/>
          <p:nvPr/>
        </p:nvSpPr>
        <p:spPr>
          <a:xfrm>
            <a:off x="775543" y="3511549"/>
            <a:ext cx="2487514" cy="1384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8400"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4503</a:t>
            </a:r>
          </a:p>
        </p:txBody>
      </p:sp>
      <p:sp>
        <p:nvSpPr>
          <p:cNvPr id="143" name="Shape 143"/>
          <p:cNvSpPr/>
          <p:nvPr/>
        </p:nvSpPr>
        <p:spPr>
          <a:xfrm>
            <a:off x="835669" y="4635500"/>
            <a:ext cx="206246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Total letters</a:t>
            </a:r>
          </a:p>
        </p:txBody>
      </p:sp>
      <p:sp>
        <p:nvSpPr>
          <p:cNvPr id="144" name="Shape 144"/>
          <p:cNvSpPr/>
          <p:nvPr/>
        </p:nvSpPr>
        <p:spPr>
          <a:xfrm>
            <a:off x="792794" y="5444081"/>
            <a:ext cx="1894211" cy="1384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8400">
                <a:solidFill>
                  <a:schemeClr val="accent6">
                    <a:lumOff val="-8741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614</a:t>
            </a:r>
          </a:p>
        </p:txBody>
      </p:sp>
      <p:sp>
        <p:nvSpPr>
          <p:cNvPr id="145" name="Shape 145"/>
          <p:cNvSpPr/>
          <p:nvPr/>
        </p:nvSpPr>
        <p:spPr>
          <a:xfrm>
            <a:off x="837517" y="6604000"/>
            <a:ext cx="310016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Completed letters</a:t>
            </a:r>
          </a:p>
        </p:txBody>
      </p:sp>
      <p:sp>
        <p:nvSpPr>
          <p:cNvPr id="146" name="Shape 146"/>
          <p:cNvSpPr/>
          <p:nvPr/>
        </p:nvSpPr>
        <p:spPr>
          <a:xfrm>
            <a:off x="792794" y="7434886"/>
            <a:ext cx="1894211" cy="1384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8400">
                <a:solidFill>
                  <a:schemeClr val="accent4">
                    <a:hueOff val="46120"/>
                    <a:satOff val="4178"/>
                    <a:lumOff val="-16732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577</a:t>
            </a:r>
          </a:p>
        </p:txBody>
      </p:sp>
      <p:sp>
        <p:nvSpPr>
          <p:cNvPr id="147" name="Shape 147"/>
          <p:cNvSpPr/>
          <p:nvPr/>
        </p:nvSpPr>
        <p:spPr>
          <a:xfrm>
            <a:off x="829102" y="8572500"/>
            <a:ext cx="276139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Rejected letters</a:t>
            </a:r>
          </a:p>
        </p:txBody>
      </p:sp>
      <p:sp>
        <p:nvSpPr>
          <p:cNvPr id="148" name="Shape 148"/>
          <p:cNvSpPr/>
          <p:nvPr/>
        </p:nvSpPr>
        <p:spPr>
          <a:xfrm>
            <a:off x="270860" y="64665"/>
            <a:ext cx="133788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00">
                <a:ln w="1651">
                  <a:solidFill>
                    <a:schemeClr val="accent4">
                      <a:hueOff val="46120"/>
                      <a:satOff val="4178"/>
                      <a:lumOff val="-16732"/>
                    </a:schemeClr>
                  </a:solidFill>
                </a:ln>
                <a:noFill/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GALS Dashboard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/>
        </p:nvSpPr>
        <p:spPr>
          <a:xfrm>
            <a:off x="-1043087" y="-12700"/>
            <a:ext cx="14106774" cy="523032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51" name="Shape 151"/>
          <p:cNvSpPr/>
          <p:nvPr/>
        </p:nvSpPr>
        <p:spPr>
          <a:xfrm>
            <a:off x="10058400" y="-238845"/>
            <a:ext cx="2989065" cy="9611321"/>
          </a:xfrm>
          <a:prstGeom prst="rect">
            <a:avLst/>
          </a:prstGeom>
          <a:solidFill>
            <a:srgbClr val="000000">
              <a:alpha val="72637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52" name="Shape 152"/>
          <p:cNvSpPr/>
          <p:nvPr/>
        </p:nvSpPr>
        <p:spPr>
          <a:xfrm>
            <a:off x="10265339" y="1024962"/>
            <a:ext cx="25751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>
                <a:solidFill>
                  <a:srgbClr val="DCDEE0"/>
                </a:solidFill>
              </a:defRPr>
            </a:lvl1pPr>
          </a:lstStyle>
          <a:p>
            <a:pPr/>
            <a:r>
              <a:t>Search Filters</a:t>
            </a:r>
          </a:p>
        </p:txBody>
      </p:sp>
      <p:sp>
        <p:nvSpPr>
          <p:cNvPr id="153" name="Shape 153"/>
          <p:cNvSpPr/>
          <p:nvPr/>
        </p:nvSpPr>
        <p:spPr>
          <a:xfrm>
            <a:off x="10058400" y="2152649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Process definition</a:t>
            </a:r>
          </a:p>
        </p:txBody>
      </p:sp>
      <p:sp>
        <p:nvSpPr>
          <p:cNvPr id="154" name="Shape 154"/>
          <p:cNvSpPr/>
          <p:nvPr/>
        </p:nvSpPr>
        <p:spPr>
          <a:xfrm>
            <a:off x="10455839" y="2087984"/>
            <a:ext cx="2429038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55" name="Shape 155"/>
          <p:cNvSpPr/>
          <p:nvPr/>
        </p:nvSpPr>
        <p:spPr>
          <a:xfrm rot="5350829">
            <a:off x="12578273" y="2230543"/>
            <a:ext cx="151905" cy="255909"/>
          </a:xfrm>
          <a:prstGeom prst="rightArrow">
            <a:avLst>
              <a:gd name="adj1" fmla="val 32000"/>
              <a:gd name="adj2" fmla="val 106075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56" name="Shape 156"/>
          <p:cNvSpPr/>
          <p:nvPr/>
        </p:nvSpPr>
        <p:spPr>
          <a:xfrm>
            <a:off x="10058400" y="3181349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Status</a:t>
            </a:r>
          </a:p>
        </p:txBody>
      </p:sp>
      <p:sp>
        <p:nvSpPr>
          <p:cNvPr id="157" name="Shape 157"/>
          <p:cNvSpPr/>
          <p:nvPr/>
        </p:nvSpPr>
        <p:spPr>
          <a:xfrm>
            <a:off x="11046042" y="3116684"/>
            <a:ext cx="1361940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58" name="Shape 158"/>
          <p:cNvSpPr/>
          <p:nvPr/>
        </p:nvSpPr>
        <p:spPr>
          <a:xfrm rot="5350829">
            <a:off x="12019473" y="3259243"/>
            <a:ext cx="151905" cy="255909"/>
          </a:xfrm>
          <a:prstGeom prst="rightArrow">
            <a:avLst>
              <a:gd name="adj1" fmla="val 32000"/>
              <a:gd name="adj2" fmla="val 106075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59" name="Shape 159"/>
          <p:cNvSpPr/>
          <p:nvPr/>
        </p:nvSpPr>
        <p:spPr>
          <a:xfrm>
            <a:off x="10058400" y="4210049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Sort</a:t>
            </a:r>
          </a:p>
        </p:txBody>
      </p:sp>
      <p:sp>
        <p:nvSpPr>
          <p:cNvPr id="160" name="Shape 160"/>
          <p:cNvSpPr/>
          <p:nvPr/>
        </p:nvSpPr>
        <p:spPr>
          <a:xfrm>
            <a:off x="11046042" y="4145384"/>
            <a:ext cx="1361940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61" name="Shape 161"/>
          <p:cNvSpPr/>
          <p:nvPr/>
        </p:nvSpPr>
        <p:spPr>
          <a:xfrm rot="5350829">
            <a:off x="12019473" y="4287943"/>
            <a:ext cx="151905" cy="255909"/>
          </a:xfrm>
          <a:prstGeom prst="rightArrow">
            <a:avLst>
              <a:gd name="adj1" fmla="val 32000"/>
              <a:gd name="adj2" fmla="val 106075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62" name="Shape 162"/>
          <p:cNvSpPr/>
          <p:nvPr/>
        </p:nvSpPr>
        <p:spPr>
          <a:xfrm>
            <a:off x="10338413" y="5174084"/>
            <a:ext cx="2429038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63" name="Shape 163"/>
          <p:cNvSpPr/>
          <p:nvPr/>
        </p:nvSpPr>
        <p:spPr>
          <a:xfrm>
            <a:off x="9486900" y="5261536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Task Name</a:t>
            </a:r>
          </a:p>
        </p:txBody>
      </p:sp>
      <p:sp>
        <p:nvSpPr>
          <p:cNvPr id="164" name="Shape 164"/>
          <p:cNvSpPr/>
          <p:nvPr/>
        </p:nvSpPr>
        <p:spPr>
          <a:xfrm>
            <a:off x="10917932" y="7446621"/>
            <a:ext cx="1270001" cy="523033"/>
          </a:xfrm>
          <a:prstGeom prst="roundRect">
            <a:avLst>
              <a:gd name="adj" fmla="val 19985"/>
            </a:avLst>
          </a:prstGeom>
          <a:solidFill>
            <a:schemeClr val="accent2">
              <a:hueOff val="-2473793"/>
              <a:satOff val="-50209"/>
              <a:lumOff val="23543"/>
            </a:schemeClr>
          </a:solidFill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65" name="Shape 165"/>
          <p:cNvSpPr/>
          <p:nvPr/>
        </p:nvSpPr>
        <p:spPr>
          <a:xfrm>
            <a:off x="-422722" y="491207"/>
            <a:ext cx="13395376" cy="7510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66" name="Shape 166"/>
          <p:cNvSpPr/>
          <p:nvPr/>
        </p:nvSpPr>
        <p:spPr>
          <a:xfrm>
            <a:off x="-86122" y="546943"/>
            <a:ext cx="10140058" cy="8831015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67" name="Shape 167"/>
          <p:cNvSpPr/>
          <p:nvPr/>
        </p:nvSpPr>
        <p:spPr>
          <a:xfrm>
            <a:off x="9813663" y="6635749"/>
            <a:ext cx="185515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Dates from</a:t>
            </a:r>
          </a:p>
        </p:txBody>
      </p:sp>
      <p:sp>
        <p:nvSpPr>
          <p:cNvPr id="168" name="Shape 168"/>
          <p:cNvSpPr/>
          <p:nvPr/>
        </p:nvSpPr>
        <p:spPr>
          <a:xfrm>
            <a:off x="10106242" y="6571084"/>
            <a:ext cx="1270001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69" name="Shape 169"/>
          <p:cNvSpPr/>
          <p:nvPr/>
        </p:nvSpPr>
        <p:spPr>
          <a:xfrm>
            <a:off x="11603309" y="6571084"/>
            <a:ext cx="1361940" cy="497632"/>
          </a:xfrm>
          <a:prstGeom prst="roundRect">
            <a:avLst>
              <a:gd name="adj" fmla="val 27854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70" name="Shape 170"/>
          <p:cNvSpPr/>
          <p:nvPr/>
        </p:nvSpPr>
        <p:spPr>
          <a:xfrm>
            <a:off x="11356701" y="6635749"/>
            <a:ext cx="185515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Dates to</a:t>
            </a:r>
          </a:p>
        </p:txBody>
      </p:sp>
      <p:sp>
        <p:nvSpPr>
          <p:cNvPr id="171" name="Shape 171"/>
          <p:cNvSpPr/>
          <p:nvPr/>
        </p:nvSpPr>
        <p:spPr>
          <a:xfrm>
            <a:off x="465041" y="790012"/>
            <a:ext cx="1279718" cy="9398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123</a:t>
            </a:r>
          </a:p>
        </p:txBody>
      </p:sp>
      <p:sp>
        <p:nvSpPr>
          <p:cNvPr id="172" name="Shape 172"/>
          <p:cNvSpPr/>
          <p:nvPr/>
        </p:nvSpPr>
        <p:spPr>
          <a:xfrm>
            <a:off x="1759390" y="1168399"/>
            <a:ext cx="1713620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Active letters</a:t>
            </a:r>
          </a:p>
        </p:txBody>
      </p:sp>
      <p:sp>
        <p:nvSpPr>
          <p:cNvPr id="173" name="Shape 173"/>
          <p:cNvSpPr/>
          <p:nvPr/>
        </p:nvSpPr>
        <p:spPr>
          <a:xfrm>
            <a:off x="-255942" y="1714500"/>
            <a:ext cx="10291883" cy="0"/>
          </a:xfrm>
          <a:prstGeom prst="line">
            <a:avLst/>
          </a:prstGeom>
          <a:ln w="12700">
            <a:solidFill>
              <a:schemeClr val="accent5">
                <a:hueOff val="-522602"/>
                <a:satOff val="-6700"/>
                <a:lumOff val="-2232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74" name="Shape 174"/>
          <p:cNvSpPr/>
          <p:nvPr/>
        </p:nvSpPr>
        <p:spPr>
          <a:xfrm>
            <a:off x="142360" y="1727200"/>
            <a:ext cx="75668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Task Id</a:t>
            </a:r>
          </a:p>
        </p:txBody>
      </p:sp>
      <p:sp>
        <p:nvSpPr>
          <p:cNvPr id="175" name="Shape 175"/>
          <p:cNvSpPr/>
          <p:nvPr/>
        </p:nvSpPr>
        <p:spPr>
          <a:xfrm>
            <a:off x="1272660" y="1727200"/>
            <a:ext cx="127971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Task Name</a:t>
            </a:r>
          </a:p>
        </p:txBody>
      </p:sp>
      <p:sp>
        <p:nvSpPr>
          <p:cNvPr id="176" name="Shape 176"/>
          <p:cNvSpPr/>
          <p:nvPr/>
        </p:nvSpPr>
        <p:spPr>
          <a:xfrm>
            <a:off x="3330060" y="1727200"/>
            <a:ext cx="245443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Letter Request ID</a:t>
            </a:r>
          </a:p>
        </p:txBody>
      </p:sp>
      <p:sp>
        <p:nvSpPr>
          <p:cNvPr id="177" name="Shape 177"/>
          <p:cNvSpPr/>
          <p:nvPr/>
        </p:nvSpPr>
        <p:spPr>
          <a:xfrm>
            <a:off x="5275181" y="1727200"/>
            <a:ext cx="245443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Due Date</a:t>
            </a:r>
          </a:p>
        </p:txBody>
      </p:sp>
      <p:sp>
        <p:nvSpPr>
          <p:cNvPr id="178" name="Shape 178"/>
          <p:cNvSpPr/>
          <p:nvPr/>
        </p:nvSpPr>
        <p:spPr>
          <a:xfrm>
            <a:off x="6976981" y="1727200"/>
            <a:ext cx="245443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Assigned To</a:t>
            </a:r>
          </a:p>
        </p:txBody>
      </p:sp>
      <p:sp>
        <p:nvSpPr>
          <p:cNvPr id="179" name="Shape 179"/>
          <p:cNvSpPr/>
          <p:nvPr/>
        </p:nvSpPr>
        <p:spPr>
          <a:xfrm>
            <a:off x="166979" y="2265502"/>
            <a:ext cx="70744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2345670</a:t>
            </a:r>
          </a:p>
        </p:txBody>
      </p:sp>
      <p:sp>
        <p:nvSpPr>
          <p:cNvPr id="180" name="Shape 180"/>
          <p:cNvSpPr/>
          <p:nvPr/>
        </p:nvSpPr>
        <p:spPr>
          <a:xfrm>
            <a:off x="166979" y="2583002"/>
            <a:ext cx="70744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2345671</a:t>
            </a:r>
          </a:p>
        </p:txBody>
      </p:sp>
      <p:sp>
        <p:nvSpPr>
          <p:cNvPr id="181" name="Shape 181"/>
          <p:cNvSpPr/>
          <p:nvPr/>
        </p:nvSpPr>
        <p:spPr>
          <a:xfrm>
            <a:off x="1297279" y="2265502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2345670_23_34_209</a:t>
            </a:r>
          </a:p>
        </p:txBody>
      </p:sp>
      <p:sp>
        <p:nvSpPr>
          <p:cNvPr id="182" name="Shape 182"/>
          <p:cNvSpPr/>
          <p:nvPr/>
        </p:nvSpPr>
        <p:spPr>
          <a:xfrm>
            <a:off x="1297279" y="2583002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2345670_23_34_210</a:t>
            </a:r>
          </a:p>
        </p:txBody>
      </p:sp>
      <p:sp>
        <p:nvSpPr>
          <p:cNvPr id="183" name="Shape 183"/>
          <p:cNvSpPr/>
          <p:nvPr/>
        </p:nvSpPr>
        <p:spPr>
          <a:xfrm>
            <a:off x="3750128" y="2278202"/>
            <a:ext cx="161430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TT_10001</a:t>
            </a:r>
          </a:p>
        </p:txBody>
      </p:sp>
      <p:sp>
        <p:nvSpPr>
          <p:cNvPr id="184" name="Shape 184"/>
          <p:cNvSpPr/>
          <p:nvPr/>
        </p:nvSpPr>
        <p:spPr>
          <a:xfrm>
            <a:off x="3750128" y="2583002"/>
            <a:ext cx="161430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TT_10001</a:t>
            </a:r>
          </a:p>
        </p:txBody>
      </p:sp>
      <p:sp>
        <p:nvSpPr>
          <p:cNvPr id="185" name="Shape 185"/>
          <p:cNvSpPr/>
          <p:nvPr/>
        </p:nvSpPr>
        <p:spPr>
          <a:xfrm>
            <a:off x="5677839" y="2278202"/>
            <a:ext cx="161430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12.12.2005</a:t>
            </a:r>
          </a:p>
        </p:txBody>
      </p:sp>
      <p:sp>
        <p:nvSpPr>
          <p:cNvPr id="186" name="Shape 186"/>
          <p:cNvSpPr/>
          <p:nvPr/>
        </p:nvSpPr>
        <p:spPr>
          <a:xfrm>
            <a:off x="5695250" y="2580713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23.04.2017</a:t>
            </a:r>
          </a:p>
        </p:txBody>
      </p:sp>
      <p:sp>
        <p:nvSpPr>
          <p:cNvPr id="187" name="Shape 187"/>
          <p:cNvSpPr/>
          <p:nvPr/>
        </p:nvSpPr>
        <p:spPr>
          <a:xfrm>
            <a:off x="7397050" y="2259293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John Hammond</a:t>
            </a:r>
          </a:p>
        </p:txBody>
      </p:sp>
      <p:sp>
        <p:nvSpPr>
          <p:cNvPr id="188" name="Shape 188"/>
          <p:cNvSpPr/>
          <p:nvPr/>
        </p:nvSpPr>
        <p:spPr>
          <a:xfrm>
            <a:off x="7096634" y="2583002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 Jim K.</a:t>
            </a:r>
          </a:p>
        </p:txBody>
      </p:sp>
      <p:sp>
        <p:nvSpPr>
          <p:cNvPr id="189" name="Shape 189"/>
          <p:cNvSpPr/>
          <p:nvPr/>
        </p:nvSpPr>
        <p:spPr>
          <a:xfrm>
            <a:off x="270860" y="64665"/>
            <a:ext cx="133788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00">
                <a:ln w="1651">
                  <a:solidFill>
                    <a:schemeClr val="accent4">
                      <a:hueOff val="46120"/>
                      <a:satOff val="4178"/>
                      <a:lumOff val="-16732"/>
                    </a:schemeClr>
                  </a:solidFill>
                </a:ln>
                <a:noFill/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GALS Dashboard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/>
        </p:nvSpPr>
        <p:spPr>
          <a:xfrm>
            <a:off x="-1043087" y="-12700"/>
            <a:ext cx="14106774" cy="523032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92" name="Shape 192"/>
          <p:cNvSpPr/>
          <p:nvPr/>
        </p:nvSpPr>
        <p:spPr>
          <a:xfrm>
            <a:off x="10058400" y="-238845"/>
            <a:ext cx="2989065" cy="9611321"/>
          </a:xfrm>
          <a:prstGeom prst="rect">
            <a:avLst/>
          </a:prstGeom>
          <a:solidFill>
            <a:srgbClr val="000000">
              <a:alpha val="72637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93" name="Shape 193"/>
          <p:cNvSpPr/>
          <p:nvPr/>
        </p:nvSpPr>
        <p:spPr>
          <a:xfrm>
            <a:off x="10265339" y="1024962"/>
            <a:ext cx="25751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>
                <a:solidFill>
                  <a:srgbClr val="DCDEE0"/>
                </a:solidFill>
              </a:defRPr>
            </a:lvl1pPr>
          </a:lstStyle>
          <a:p>
            <a:pPr/>
            <a:r>
              <a:t>Search Filters</a:t>
            </a:r>
          </a:p>
        </p:txBody>
      </p:sp>
      <p:sp>
        <p:nvSpPr>
          <p:cNvPr id="194" name="Shape 194"/>
          <p:cNvSpPr/>
          <p:nvPr/>
        </p:nvSpPr>
        <p:spPr>
          <a:xfrm>
            <a:off x="10058400" y="2152649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Process definition</a:t>
            </a:r>
          </a:p>
        </p:txBody>
      </p:sp>
      <p:sp>
        <p:nvSpPr>
          <p:cNvPr id="195" name="Shape 195"/>
          <p:cNvSpPr/>
          <p:nvPr/>
        </p:nvSpPr>
        <p:spPr>
          <a:xfrm>
            <a:off x="10455839" y="2087984"/>
            <a:ext cx="2429038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96" name="Shape 196"/>
          <p:cNvSpPr/>
          <p:nvPr/>
        </p:nvSpPr>
        <p:spPr>
          <a:xfrm rot="5350829">
            <a:off x="12578273" y="2230543"/>
            <a:ext cx="151905" cy="255909"/>
          </a:xfrm>
          <a:prstGeom prst="rightArrow">
            <a:avLst>
              <a:gd name="adj1" fmla="val 32000"/>
              <a:gd name="adj2" fmla="val 106075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97" name="Shape 197"/>
          <p:cNvSpPr/>
          <p:nvPr/>
        </p:nvSpPr>
        <p:spPr>
          <a:xfrm>
            <a:off x="10058400" y="3181349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Status</a:t>
            </a:r>
          </a:p>
        </p:txBody>
      </p:sp>
      <p:sp>
        <p:nvSpPr>
          <p:cNvPr id="198" name="Shape 198"/>
          <p:cNvSpPr/>
          <p:nvPr/>
        </p:nvSpPr>
        <p:spPr>
          <a:xfrm>
            <a:off x="11046042" y="3116684"/>
            <a:ext cx="1361940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99" name="Shape 199"/>
          <p:cNvSpPr/>
          <p:nvPr/>
        </p:nvSpPr>
        <p:spPr>
          <a:xfrm rot="5350829">
            <a:off x="12019473" y="3259243"/>
            <a:ext cx="151905" cy="255909"/>
          </a:xfrm>
          <a:prstGeom prst="rightArrow">
            <a:avLst>
              <a:gd name="adj1" fmla="val 32000"/>
              <a:gd name="adj2" fmla="val 106075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00" name="Shape 200"/>
          <p:cNvSpPr/>
          <p:nvPr/>
        </p:nvSpPr>
        <p:spPr>
          <a:xfrm>
            <a:off x="10058400" y="4210049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Sort</a:t>
            </a:r>
          </a:p>
        </p:txBody>
      </p:sp>
      <p:sp>
        <p:nvSpPr>
          <p:cNvPr id="201" name="Shape 201"/>
          <p:cNvSpPr/>
          <p:nvPr/>
        </p:nvSpPr>
        <p:spPr>
          <a:xfrm>
            <a:off x="11046042" y="4145384"/>
            <a:ext cx="1361940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02" name="Shape 202"/>
          <p:cNvSpPr/>
          <p:nvPr/>
        </p:nvSpPr>
        <p:spPr>
          <a:xfrm rot="5350829">
            <a:off x="12019473" y="4287943"/>
            <a:ext cx="151905" cy="255909"/>
          </a:xfrm>
          <a:prstGeom prst="rightArrow">
            <a:avLst>
              <a:gd name="adj1" fmla="val 32000"/>
              <a:gd name="adj2" fmla="val 106075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03" name="Shape 203"/>
          <p:cNvSpPr/>
          <p:nvPr/>
        </p:nvSpPr>
        <p:spPr>
          <a:xfrm>
            <a:off x="10338413" y="5174084"/>
            <a:ext cx="2429038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04" name="Shape 204"/>
          <p:cNvSpPr/>
          <p:nvPr/>
        </p:nvSpPr>
        <p:spPr>
          <a:xfrm>
            <a:off x="9486900" y="5261536"/>
            <a:ext cx="298906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Task Name</a:t>
            </a:r>
          </a:p>
        </p:txBody>
      </p:sp>
      <p:sp>
        <p:nvSpPr>
          <p:cNvPr id="205" name="Shape 205"/>
          <p:cNvSpPr/>
          <p:nvPr/>
        </p:nvSpPr>
        <p:spPr>
          <a:xfrm>
            <a:off x="10917932" y="7446621"/>
            <a:ext cx="1270001" cy="523033"/>
          </a:xfrm>
          <a:prstGeom prst="roundRect">
            <a:avLst>
              <a:gd name="adj" fmla="val 19985"/>
            </a:avLst>
          </a:prstGeom>
          <a:solidFill>
            <a:schemeClr val="accent2">
              <a:hueOff val="-2473793"/>
              <a:satOff val="-50209"/>
              <a:lumOff val="23543"/>
            </a:schemeClr>
          </a:solidFill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06" name="Shape 206"/>
          <p:cNvSpPr/>
          <p:nvPr/>
        </p:nvSpPr>
        <p:spPr>
          <a:xfrm>
            <a:off x="-422722" y="491207"/>
            <a:ext cx="13395376" cy="7510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07" name="Shape 207"/>
          <p:cNvSpPr/>
          <p:nvPr/>
        </p:nvSpPr>
        <p:spPr>
          <a:xfrm>
            <a:off x="-86122" y="546943"/>
            <a:ext cx="10140058" cy="8831015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08" name="Shape 208"/>
          <p:cNvSpPr/>
          <p:nvPr/>
        </p:nvSpPr>
        <p:spPr>
          <a:xfrm>
            <a:off x="9813663" y="6635749"/>
            <a:ext cx="185515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Dates from</a:t>
            </a:r>
          </a:p>
        </p:txBody>
      </p:sp>
      <p:sp>
        <p:nvSpPr>
          <p:cNvPr id="209" name="Shape 209"/>
          <p:cNvSpPr/>
          <p:nvPr/>
        </p:nvSpPr>
        <p:spPr>
          <a:xfrm>
            <a:off x="10106242" y="6571084"/>
            <a:ext cx="1270001" cy="523032"/>
          </a:xfrm>
          <a:prstGeom prst="roundRect">
            <a:avLst>
              <a:gd name="adj" fmla="val 26501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10" name="Shape 210"/>
          <p:cNvSpPr/>
          <p:nvPr/>
        </p:nvSpPr>
        <p:spPr>
          <a:xfrm>
            <a:off x="11603309" y="6571084"/>
            <a:ext cx="1361940" cy="497632"/>
          </a:xfrm>
          <a:prstGeom prst="roundRect">
            <a:avLst>
              <a:gd name="adj" fmla="val 27854"/>
            </a:avLst>
          </a:prstGeom>
          <a:ln w="25400">
            <a:solidFill>
              <a:srgbClr val="85888D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11" name="Shape 211"/>
          <p:cNvSpPr/>
          <p:nvPr/>
        </p:nvSpPr>
        <p:spPr>
          <a:xfrm>
            <a:off x="11356701" y="6635749"/>
            <a:ext cx="185515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Dates to</a:t>
            </a:r>
          </a:p>
        </p:txBody>
      </p:sp>
      <p:sp>
        <p:nvSpPr>
          <p:cNvPr id="212" name="Shape 212"/>
          <p:cNvSpPr/>
          <p:nvPr/>
        </p:nvSpPr>
        <p:spPr>
          <a:xfrm>
            <a:off x="465041" y="790012"/>
            <a:ext cx="1279718" cy="9398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123</a:t>
            </a:r>
          </a:p>
        </p:txBody>
      </p:sp>
      <p:sp>
        <p:nvSpPr>
          <p:cNvPr id="213" name="Shape 213"/>
          <p:cNvSpPr/>
          <p:nvPr/>
        </p:nvSpPr>
        <p:spPr>
          <a:xfrm>
            <a:off x="1759390" y="1168399"/>
            <a:ext cx="1713620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Active letters</a:t>
            </a:r>
          </a:p>
        </p:txBody>
      </p:sp>
      <p:sp>
        <p:nvSpPr>
          <p:cNvPr id="214" name="Shape 214"/>
          <p:cNvSpPr/>
          <p:nvPr/>
        </p:nvSpPr>
        <p:spPr>
          <a:xfrm>
            <a:off x="-255942" y="1714500"/>
            <a:ext cx="10291883" cy="0"/>
          </a:xfrm>
          <a:prstGeom prst="line">
            <a:avLst/>
          </a:prstGeom>
          <a:ln w="12700">
            <a:solidFill>
              <a:schemeClr val="accent5">
                <a:hueOff val="-522602"/>
                <a:satOff val="-6700"/>
                <a:lumOff val="-2232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15" name="Shape 215"/>
          <p:cNvSpPr/>
          <p:nvPr/>
        </p:nvSpPr>
        <p:spPr>
          <a:xfrm>
            <a:off x="142360" y="1727200"/>
            <a:ext cx="75668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Task Id</a:t>
            </a:r>
          </a:p>
        </p:txBody>
      </p:sp>
      <p:sp>
        <p:nvSpPr>
          <p:cNvPr id="216" name="Shape 216"/>
          <p:cNvSpPr/>
          <p:nvPr/>
        </p:nvSpPr>
        <p:spPr>
          <a:xfrm>
            <a:off x="1272660" y="1727200"/>
            <a:ext cx="127971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Task Name</a:t>
            </a:r>
          </a:p>
        </p:txBody>
      </p:sp>
      <p:sp>
        <p:nvSpPr>
          <p:cNvPr id="217" name="Shape 217"/>
          <p:cNvSpPr/>
          <p:nvPr/>
        </p:nvSpPr>
        <p:spPr>
          <a:xfrm>
            <a:off x="3330060" y="1727200"/>
            <a:ext cx="245443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Letter Request ID</a:t>
            </a:r>
          </a:p>
        </p:txBody>
      </p:sp>
      <p:sp>
        <p:nvSpPr>
          <p:cNvPr id="218" name="Shape 218"/>
          <p:cNvSpPr/>
          <p:nvPr/>
        </p:nvSpPr>
        <p:spPr>
          <a:xfrm>
            <a:off x="5275181" y="1727200"/>
            <a:ext cx="245443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Due Date</a:t>
            </a:r>
          </a:p>
        </p:txBody>
      </p:sp>
      <p:sp>
        <p:nvSpPr>
          <p:cNvPr id="219" name="Shape 219"/>
          <p:cNvSpPr/>
          <p:nvPr/>
        </p:nvSpPr>
        <p:spPr>
          <a:xfrm>
            <a:off x="6976981" y="1727200"/>
            <a:ext cx="245443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Assigned To</a:t>
            </a:r>
          </a:p>
        </p:txBody>
      </p:sp>
      <p:sp>
        <p:nvSpPr>
          <p:cNvPr id="220" name="Shape 220"/>
          <p:cNvSpPr/>
          <p:nvPr/>
        </p:nvSpPr>
        <p:spPr>
          <a:xfrm>
            <a:off x="166898" y="2265502"/>
            <a:ext cx="707604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2345670</a:t>
            </a:r>
          </a:p>
        </p:txBody>
      </p:sp>
      <p:sp>
        <p:nvSpPr>
          <p:cNvPr id="221" name="Shape 221"/>
          <p:cNvSpPr/>
          <p:nvPr/>
        </p:nvSpPr>
        <p:spPr>
          <a:xfrm>
            <a:off x="166979" y="2583002"/>
            <a:ext cx="70744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2345671</a:t>
            </a:r>
          </a:p>
        </p:txBody>
      </p:sp>
      <p:sp>
        <p:nvSpPr>
          <p:cNvPr id="222" name="Shape 222"/>
          <p:cNvSpPr/>
          <p:nvPr/>
        </p:nvSpPr>
        <p:spPr>
          <a:xfrm>
            <a:off x="1297279" y="2265502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2345670_23_34_209</a:t>
            </a:r>
          </a:p>
        </p:txBody>
      </p:sp>
      <p:sp>
        <p:nvSpPr>
          <p:cNvPr id="223" name="Shape 223"/>
          <p:cNvSpPr/>
          <p:nvPr/>
        </p:nvSpPr>
        <p:spPr>
          <a:xfrm>
            <a:off x="1297279" y="2583002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2345670_23_34_210</a:t>
            </a:r>
          </a:p>
        </p:txBody>
      </p:sp>
      <p:sp>
        <p:nvSpPr>
          <p:cNvPr id="224" name="Shape 224"/>
          <p:cNvSpPr/>
          <p:nvPr/>
        </p:nvSpPr>
        <p:spPr>
          <a:xfrm>
            <a:off x="3750128" y="2278202"/>
            <a:ext cx="161430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TT_10001</a:t>
            </a:r>
          </a:p>
        </p:txBody>
      </p:sp>
      <p:sp>
        <p:nvSpPr>
          <p:cNvPr id="225" name="Shape 225"/>
          <p:cNvSpPr/>
          <p:nvPr/>
        </p:nvSpPr>
        <p:spPr>
          <a:xfrm>
            <a:off x="3750128" y="2583002"/>
            <a:ext cx="161430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TT_10001</a:t>
            </a:r>
          </a:p>
        </p:txBody>
      </p:sp>
      <p:sp>
        <p:nvSpPr>
          <p:cNvPr id="226" name="Shape 226"/>
          <p:cNvSpPr/>
          <p:nvPr/>
        </p:nvSpPr>
        <p:spPr>
          <a:xfrm>
            <a:off x="5677839" y="2278202"/>
            <a:ext cx="161430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12.12.2005</a:t>
            </a:r>
          </a:p>
        </p:txBody>
      </p:sp>
      <p:sp>
        <p:nvSpPr>
          <p:cNvPr id="227" name="Shape 227"/>
          <p:cNvSpPr/>
          <p:nvPr/>
        </p:nvSpPr>
        <p:spPr>
          <a:xfrm>
            <a:off x="5695250" y="2580713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23.04.2017</a:t>
            </a:r>
          </a:p>
        </p:txBody>
      </p:sp>
      <p:sp>
        <p:nvSpPr>
          <p:cNvPr id="228" name="Shape 228"/>
          <p:cNvSpPr/>
          <p:nvPr/>
        </p:nvSpPr>
        <p:spPr>
          <a:xfrm>
            <a:off x="7397050" y="2259293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John Hammond</a:t>
            </a:r>
          </a:p>
        </p:txBody>
      </p:sp>
      <p:sp>
        <p:nvSpPr>
          <p:cNvPr id="229" name="Shape 229"/>
          <p:cNvSpPr/>
          <p:nvPr/>
        </p:nvSpPr>
        <p:spPr>
          <a:xfrm>
            <a:off x="7096634" y="2583002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 Jim K.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5867400" y="6120234"/>
            <a:ext cx="2549787" cy="1220366"/>
          </a:xfrm>
          <a:prstGeom prst="rect">
            <a:avLst/>
          </a:prstGeom>
          <a:ln w="38100">
            <a:solidFill>
              <a:schemeClr val="accent2">
                <a:hueOff val="-2473793"/>
                <a:satOff val="-50209"/>
                <a:lumOff val="23543"/>
              </a:schemeClr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32" name="Shape 232"/>
          <p:cNvSpPr/>
          <p:nvPr/>
        </p:nvSpPr>
        <p:spPr>
          <a:xfrm>
            <a:off x="-1043087" y="-12700"/>
            <a:ext cx="14106774" cy="523032"/>
          </a:xfrm>
          <a:prstGeom prst="rect">
            <a:avLst/>
          </a:prstGeom>
          <a:solidFill>
            <a:srgbClr val="DCDEE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33" name="Shape 233"/>
          <p:cNvSpPr/>
          <p:nvPr/>
        </p:nvSpPr>
        <p:spPr>
          <a:xfrm>
            <a:off x="10053935" y="-82898"/>
            <a:ext cx="2989065" cy="10147996"/>
          </a:xfrm>
          <a:prstGeom prst="rect">
            <a:avLst/>
          </a:prstGeom>
          <a:solidFill>
            <a:srgbClr val="000000">
              <a:alpha val="72637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34" name="Shape 234"/>
          <p:cNvSpPr/>
          <p:nvPr/>
        </p:nvSpPr>
        <p:spPr>
          <a:xfrm>
            <a:off x="10265339" y="1024962"/>
            <a:ext cx="25751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>
                <a:solidFill>
                  <a:schemeClr val="accent2">
                    <a:hueOff val="-2473793"/>
                    <a:satOff val="-50209"/>
                    <a:lumOff val="23543"/>
                  </a:schemeClr>
                </a:solidFill>
              </a:defRPr>
            </a:lvl1pPr>
          </a:lstStyle>
          <a:p>
            <a:pPr/>
            <a:r>
              <a:t>Process Timeline</a:t>
            </a:r>
          </a:p>
        </p:txBody>
      </p:sp>
      <p:sp>
        <p:nvSpPr>
          <p:cNvPr id="235" name="Shape 235"/>
          <p:cNvSpPr/>
          <p:nvPr/>
        </p:nvSpPr>
        <p:spPr>
          <a:xfrm>
            <a:off x="-422722" y="491207"/>
            <a:ext cx="13395376" cy="7510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36" name="Shape 236"/>
          <p:cNvSpPr/>
          <p:nvPr/>
        </p:nvSpPr>
        <p:spPr>
          <a:xfrm>
            <a:off x="-86122" y="461292"/>
            <a:ext cx="10140058" cy="8831016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37" name="Shape 237"/>
          <p:cNvSpPr/>
          <p:nvPr/>
        </p:nvSpPr>
        <p:spPr>
          <a:xfrm>
            <a:off x="-255942" y="1714500"/>
            <a:ext cx="10291883" cy="0"/>
          </a:xfrm>
          <a:prstGeom prst="line">
            <a:avLst/>
          </a:prstGeom>
          <a:ln w="12700">
            <a:solidFill>
              <a:schemeClr val="accent5">
                <a:hueOff val="-522602"/>
                <a:satOff val="-6700"/>
                <a:lumOff val="-2232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38" name="Shape 238"/>
          <p:cNvSpPr/>
          <p:nvPr/>
        </p:nvSpPr>
        <p:spPr>
          <a:xfrm>
            <a:off x="142360" y="1727200"/>
            <a:ext cx="75668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Task Id</a:t>
            </a:r>
          </a:p>
        </p:txBody>
      </p:sp>
      <p:sp>
        <p:nvSpPr>
          <p:cNvPr id="239" name="Shape 239"/>
          <p:cNvSpPr/>
          <p:nvPr/>
        </p:nvSpPr>
        <p:spPr>
          <a:xfrm>
            <a:off x="791750" y="1714500"/>
            <a:ext cx="1279719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Task Name</a:t>
            </a:r>
          </a:p>
        </p:txBody>
      </p:sp>
      <p:sp>
        <p:nvSpPr>
          <p:cNvPr id="240" name="Shape 240"/>
          <p:cNvSpPr/>
          <p:nvPr/>
        </p:nvSpPr>
        <p:spPr>
          <a:xfrm>
            <a:off x="1755260" y="1714500"/>
            <a:ext cx="245443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Letter Request ID</a:t>
            </a:r>
          </a:p>
        </p:txBody>
      </p:sp>
      <p:sp>
        <p:nvSpPr>
          <p:cNvPr id="241" name="Shape 241"/>
          <p:cNvSpPr/>
          <p:nvPr/>
        </p:nvSpPr>
        <p:spPr>
          <a:xfrm>
            <a:off x="3078081" y="1714500"/>
            <a:ext cx="245443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5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Due Date</a:t>
            </a:r>
          </a:p>
        </p:txBody>
      </p:sp>
      <p:sp>
        <p:nvSpPr>
          <p:cNvPr id="242" name="Shape 242"/>
          <p:cNvSpPr/>
          <p:nvPr/>
        </p:nvSpPr>
        <p:spPr>
          <a:xfrm>
            <a:off x="166979" y="2583002"/>
            <a:ext cx="70744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2345671</a:t>
            </a:r>
          </a:p>
        </p:txBody>
      </p:sp>
      <p:sp>
        <p:nvSpPr>
          <p:cNvPr id="243" name="Shape 243"/>
          <p:cNvSpPr/>
          <p:nvPr/>
        </p:nvSpPr>
        <p:spPr>
          <a:xfrm>
            <a:off x="816370" y="2570302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2345670_23_34_210</a:t>
            </a:r>
          </a:p>
        </p:txBody>
      </p:sp>
      <p:sp>
        <p:nvSpPr>
          <p:cNvPr id="244" name="Shape 244"/>
          <p:cNvSpPr/>
          <p:nvPr/>
        </p:nvSpPr>
        <p:spPr>
          <a:xfrm>
            <a:off x="1974861" y="2563952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TT_10001</a:t>
            </a:r>
          </a:p>
        </p:txBody>
      </p:sp>
      <p:sp>
        <p:nvSpPr>
          <p:cNvPr id="245" name="Shape 245"/>
          <p:cNvSpPr/>
          <p:nvPr/>
        </p:nvSpPr>
        <p:spPr>
          <a:xfrm>
            <a:off x="3506854" y="2555313"/>
            <a:ext cx="161430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23.04.2017</a:t>
            </a:r>
          </a:p>
        </p:txBody>
      </p:sp>
      <p:sp>
        <p:nvSpPr>
          <p:cNvPr id="246" name="Shape 246"/>
          <p:cNvSpPr/>
          <p:nvPr/>
        </p:nvSpPr>
        <p:spPr>
          <a:xfrm>
            <a:off x="46682" y="1220225"/>
            <a:ext cx="2963665" cy="444501"/>
          </a:xfrm>
          <a:prstGeom prst="roundRect">
            <a:avLst>
              <a:gd name="adj" fmla="val 13806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47" name="Shape 247"/>
          <p:cNvSpPr/>
          <p:nvPr/>
        </p:nvSpPr>
        <p:spPr>
          <a:xfrm>
            <a:off x="120370" y="1277375"/>
            <a:ext cx="631500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500">
                <a:solidFill>
                  <a:srgbClr val="A6AAA9"/>
                </a:solidFill>
              </a:defRPr>
            </a:lvl1pPr>
          </a:lstStyle>
          <a:p>
            <a:pPr/>
            <a:r>
              <a:t>Quick search for task result</a:t>
            </a:r>
          </a:p>
        </p:txBody>
      </p:sp>
      <p:sp>
        <p:nvSpPr>
          <p:cNvPr id="248" name="Shape 248"/>
          <p:cNvSpPr/>
          <p:nvPr/>
        </p:nvSpPr>
        <p:spPr>
          <a:xfrm>
            <a:off x="10272631" y="6278971"/>
            <a:ext cx="167731" cy="170955"/>
          </a:xfrm>
          <a:prstGeom prst="ellips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49" name="Shape 249"/>
          <p:cNvSpPr/>
          <p:nvPr/>
        </p:nvSpPr>
        <p:spPr>
          <a:xfrm>
            <a:off x="10564936" y="7532848"/>
            <a:ext cx="1067563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12.12.2005</a:t>
            </a:r>
          </a:p>
        </p:txBody>
      </p:sp>
      <p:sp>
        <p:nvSpPr>
          <p:cNvPr id="250" name="Shape 250"/>
          <p:cNvSpPr/>
          <p:nvPr/>
        </p:nvSpPr>
        <p:spPr>
          <a:xfrm>
            <a:off x="10573047" y="7748748"/>
            <a:ext cx="150854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5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Task registered</a:t>
            </a:r>
          </a:p>
        </p:txBody>
      </p:sp>
      <p:sp>
        <p:nvSpPr>
          <p:cNvPr id="251" name="Shape 251"/>
          <p:cNvSpPr/>
          <p:nvPr/>
        </p:nvSpPr>
        <p:spPr>
          <a:xfrm>
            <a:off x="11194665" y="1574800"/>
            <a:ext cx="707604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200">
                <a:solidFill>
                  <a:schemeClr val="accent3">
                    <a:satOff val="18648"/>
                    <a:lumOff val="5971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2345670</a:t>
            </a:r>
          </a:p>
        </p:txBody>
      </p:sp>
      <p:sp>
        <p:nvSpPr>
          <p:cNvPr id="252" name="Shape 252"/>
          <p:cNvSpPr/>
          <p:nvPr/>
        </p:nvSpPr>
        <p:spPr>
          <a:xfrm>
            <a:off x="10628754" y="7990330"/>
            <a:ext cx="93992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by Michel</a:t>
            </a:r>
          </a:p>
        </p:txBody>
      </p:sp>
      <p:sp>
        <p:nvSpPr>
          <p:cNvPr id="253" name="Shape 253"/>
          <p:cNvSpPr/>
          <p:nvPr/>
        </p:nvSpPr>
        <p:spPr>
          <a:xfrm>
            <a:off x="10590654" y="8388651"/>
            <a:ext cx="228126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200">
                <a:solidFill>
                  <a:srgbClr val="DCDEE0"/>
                </a:solidFill>
              </a:defRPr>
            </a:lvl1pPr>
          </a:lstStyle>
          <a:p>
            <a:pPr/>
            <a:r>
              <a:t>“Lorem ipsum dolor “</a:t>
            </a:r>
          </a:p>
        </p:txBody>
      </p:sp>
      <p:sp>
        <p:nvSpPr>
          <p:cNvPr id="254" name="Shape 254"/>
          <p:cNvSpPr/>
          <p:nvPr/>
        </p:nvSpPr>
        <p:spPr>
          <a:xfrm>
            <a:off x="10272631" y="7632748"/>
            <a:ext cx="167731" cy="170954"/>
          </a:xfrm>
          <a:prstGeom prst="ellips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55" name="Shape 255"/>
          <p:cNvSpPr/>
          <p:nvPr/>
        </p:nvSpPr>
        <p:spPr>
          <a:xfrm>
            <a:off x="10511882" y="6182588"/>
            <a:ext cx="1067563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22.12.2005</a:t>
            </a:r>
          </a:p>
        </p:txBody>
      </p:sp>
      <p:sp>
        <p:nvSpPr>
          <p:cNvPr id="256" name="Shape 256"/>
          <p:cNvSpPr/>
          <p:nvPr/>
        </p:nvSpPr>
        <p:spPr>
          <a:xfrm>
            <a:off x="10555340" y="6398488"/>
            <a:ext cx="1437848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5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Task Assigned</a:t>
            </a:r>
          </a:p>
        </p:txBody>
      </p:sp>
      <p:sp>
        <p:nvSpPr>
          <p:cNvPr id="257" name="Shape 257"/>
          <p:cNvSpPr/>
          <p:nvPr/>
        </p:nvSpPr>
        <p:spPr>
          <a:xfrm>
            <a:off x="10564937" y="6640069"/>
            <a:ext cx="961454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To John H</a:t>
            </a:r>
          </a:p>
        </p:txBody>
      </p:sp>
      <p:sp>
        <p:nvSpPr>
          <p:cNvPr id="258" name="Shape 258"/>
          <p:cNvSpPr/>
          <p:nvPr/>
        </p:nvSpPr>
        <p:spPr>
          <a:xfrm>
            <a:off x="10537600" y="7038392"/>
            <a:ext cx="228126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200">
                <a:solidFill>
                  <a:srgbClr val="DCDEE0"/>
                </a:solidFill>
              </a:defRPr>
            </a:lvl1pPr>
          </a:lstStyle>
          <a:p>
            <a:pPr/>
            <a:r>
              <a:t>“Lorem ipsum jeep “</a:t>
            </a:r>
          </a:p>
        </p:txBody>
      </p:sp>
      <p:sp>
        <p:nvSpPr>
          <p:cNvPr id="259" name="Shape 259"/>
          <p:cNvSpPr/>
          <p:nvPr/>
        </p:nvSpPr>
        <p:spPr>
          <a:xfrm>
            <a:off x="10272631" y="5012657"/>
            <a:ext cx="167731" cy="170955"/>
          </a:xfrm>
          <a:prstGeom prst="ellipse">
            <a:avLst/>
          </a:prstGeom>
          <a:ln w="25400">
            <a:solidFill>
              <a:schemeClr val="accent2">
                <a:hueOff val="-2473793"/>
                <a:satOff val="-50209"/>
                <a:lumOff val="235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chemeClr val="accent2">
                    <a:hueOff val="-2473793"/>
                    <a:satOff val="-50209"/>
                    <a:lumOff val="23543"/>
                  </a:schemeClr>
                </a:solidFill>
              </a:defRPr>
            </a:pPr>
          </a:p>
        </p:txBody>
      </p:sp>
      <p:sp>
        <p:nvSpPr>
          <p:cNvPr id="260" name="Shape 260"/>
          <p:cNvSpPr/>
          <p:nvPr/>
        </p:nvSpPr>
        <p:spPr>
          <a:xfrm>
            <a:off x="10538941" y="4920104"/>
            <a:ext cx="1067563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25.12.2005</a:t>
            </a:r>
          </a:p>
        </p:txBody>
      </p:sp>
      <p:sp>
        <p:nvSpPr>
          <p:cNvPr id="261" name="Shape 261"/>
          <p:cNvSpPr/>
          <p:nvPr/>
        </p:nvSpPr>
        <p:spPr>
          <a:xfrm>
            <a:off x="10632070" y="5136004"/>
            <a:ext cx="133850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5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Task ongoing</a:t>
            </a:r>
          </a:p>
        </p:txBody>
      </p:sp>
      <p:sp>
        <p:nvSpPr>
          <p:cNvPr id="262" name="Shape 262"/>
          <p:cNvSpPr/>
          <p:nvPr/>
        </p:nvSpPr>
        <p:spPr>
          <a:xfrm>
            <a:off x="10676768" y="5377585"/>
            <a:ext cx="791909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by John</a:t>
            </a:r>
          </a:p>
        </p:txBody>
      </p:sp>
      <p:sp>
        <p:nvSpPr>
          <p:cNvPr id="263" name="Shape 263"/>
          <p:cNvSpPr/>
          <p:nvPr/>
        </p:nvSpPr>
        <p:spPr>
          <a:xfrm>
            <a:off x="10564659" y="5775907"/>
            <a:ext cx="228126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200">
                <a:solidFill>
                  <a:srgbClr val="DCDEE0"/>
                </a:solidFill>
              </a:defRPr>
            </a:lvl1pPr>
          </a:lstStyle>
          <a:p>
            <a:pPr/>
            <a:r>
              <a:t>“Lorem ipsum nobody “</a:t>
            </a:r>
          </a:p>
        </p:txBody>
      </p:sp>
      <p:sp>
        <p:nvSpPr>
          <p:cNvPr id="264" name="Shape 264"/>
          <p:cNvSpPr/>
          <p:nvPr/>
        </p:nvSpPr>
        <p:spPr>
          <a:xfrm>
            <a:off x="4846984" y="1714500"/>
            <a:ext cx="5180956" cy="799653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</a:p>
        </p:txBody>
      </p:sp>
      <p:sp>
        <p:nvSpPr>
          <p:cNvPr id="265" name="Shape 265"/>
          <p:cNvSpPr/>
          <p:nvPr/>
        </p:nvSpPr>
        <p:spPr>
          <a:xfrm>
            <a:off x="-51396" y="2238958"/>
            <a:ext cx="6426796" cy="3048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66" name="Shape 266"/>
          <p:cNvSpPr/>
          <p:nvPr/>
        </p:nvSpPr>
        <p:spPr>
          <a:xfrm>
            <a:off x="166898" y="2265502"/>
            <a:ext cx="707604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2345670</a:t>
            </a:r>
          </a:p>
        </p:txBody>
      </p:sp>
      <p:sp>
        <p:nvSpPr>
          <p:cNvPr id="267" name="Shape 267"/>
          <p:cNvSpPr/>
          <p:nvPr/>
        </p:nvSpPr>
        <p:spPr>
          <a:xfrm>
            <a:off x="816370" y="2252802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2345670_23_34_209</a:t>
            </a:r>
          </a:p>
        </p:txBody>
      </p:sp>
      <p:sp>
        <p:nvSpPr>
          <p:cNvPr id="268" name="Shape 268"/>
          <p:cNvSpPr/>
          <p:nvPr/>
        </p:nvSpPr>
        <p:spPr>
          <a:xfrm>
            <a:off x="1972128" y="2252802"/>
            <a:ext cx="161430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TT_10001</a:t>
            </a:r>
          </a:p>
        </p:txBody>
      </p:sp>
      <p:sp>
        <p:nvSpPr>
          <p:cNvPr id="269" name="Shape 269"/>
          <p:cNvSpPr/>
          <p:nvPr/>
        </p:nvSpPr>
        <p:spPr>
          <a:xfrm>
            <a:off x="3489444" y="2252802"/>
            <a:ext cx="16143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12.12.2005</a:t>
            </a:r>
          </a:p>
        </p:txBody>
      </p:sp>
      <p:sp>
        <p:nvSpPr>
          <p:cNvPr id="270" name="Shape 270"/>
          <p:cNvSpPr/>
          <p:nvPr/>
        </p:nvSpPr>
        <p:spPr>
          <a:xfrm flipV="1">
            <a:off x="10364514" y="6348335"/>
            <a:ext cx="1" cy="1362710"/>
          </a:xfrm>
          <a:prstGeom prst="line">
            <a:avLst/>
          </a:prstGeom>
          <a:ln w="38100" cap="rnd">
            <a:solidFill>
              <a:srgbClr val="FFFFFF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71" name="Shape 271"/>
          <p:cNvSpPr/>
          <p:nvPr/>
        </p:nvSpPr>
        <p:spPr>
          <a:xfrm flipV="1">
            <a:off x="10364514" y="5064998"/>
            <a:ext cx="1" cy="1362710"/>
          </a:xfrm>
          <a:prstGeom prst="line">
            <a:avLst/>
          </a:prstGeom>
          <a:ln w="38100" cap="rnd">
            <a:solidFill>
              <a:schemeClr val="accent2">
                <a:hueOff val="-2473793"/>
                <a:satOff val="-50209"/>
                <a:lumOff val="23543"/>
              </a:schemeClr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72" name="Shape 272"/>
          <p:cNvSpPr/>
          <p:nvPr/>
        </p:nvSpPr>
        <p:spPr>
          <a:xfrm>
            <a:off x="10265339" y="1828800"/>
            <a:ext cx="696571" cy="26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100">
                <a:solidFill>
                  <a:schemeClr val="accent3">
                    <a:satOff val="18648"/>
                    <a:lumOff val="5971"/>
                  </a:schemeClr>
                </a:solidFill>
              </a:defRPr>
            </a:lvl1pPr>
          </a:lstStyle>
          <a:p>
            <a:pPr/>
            <a:r>
              <a:t>comment</a:t>
            </a:r>
          </a:p>
        </p:txBody>
      </p:sp>
      <p:sp>
        <p:nvSpPr>
          <p:cNvPr id="273" name="Shape 273"/>
          <p:cNvSpPr/>
          <p:nvPr/>
        </p:nvSpPr>
        <p:spPr>
          <a:xfrm>
            <a:off x="6411621" y="7498390"/>
            <a:ext cx="648184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Save</a:t>
            </a:r>
          </a:p>
        </p:txBody>
      </p:sp>
      <p:sp>
        <p:nvSpPr>
          <p:cNvPr id="274" name="Shape 274"/>
          <p:cNvSpPr/>
          <p:nvPr/>
        </p:nvSpPr>
        <p:spPr>
          <a:xfrm>
            <a:off x="10265339" y="2096666"/>
            <a:ext cx="2566256" cy="12700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75" name="Shape 275"/>
          <p:cNvSpPr/>
          <p:nvPr/>
        </p:nvSpPr>
        <p:spPr>
          <a:xfrm>
            <a:off x="10913467" y="3492239"/>
            <a:ext cx="1270001" cy="469901"/>
          </a:xfrm>
          <a:prstGeom prst="roundRect">
            <a:avLst>
              <a:gd name="adj" fmla="val 15878"/>
            </a:avLst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Submit</a:t>
            </a:r>
          </a:p>
        </p:txBody>
      </p:sp>
      <p:pic>
        <p:nvPicPr>
          <p:cNvPr id="276" name="20170720_14503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846984" y="1720291"/>
            <a:ext cx="5208024" cy="9258708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Shape 277"/>
          <p:cNvSpPr/>
          <p:nvPr/>
        </p:nvSpPr>
        <p:spPr>
          <a:xfrm>
            <a:off x="5029200" y="8851900"/>
            <a:ext cx="1508541" cy="469900"/>
          </a:xfrm>
          <a:prstGeom prst="rect">
            <a:avLst/>
          </a:prstGeom>
          <a:blipFill>
            <a:blip r:embed="rId5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Approve</a:t>
            </a:r>
          </a:p>
        </p:txBody>
      </p:sp>
      <p:sp>
        <p:nvSpPr>
          <p:cNvPr id="278" name="Shape 278"/>
          <p:cNvSpPr/>
          <p:nvPr/>
        </p:nvSpPr>
        <p:spPr>
          <a:xfrm>
            <a:off x="6667500" y="8851900"/>
            <a:ext cx="1660941" cy="46990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Reject</a:t>
            </a:r>
          </a:p>
        </p:txBody>
      </p:sp>
      <p:sp>
        <p:nvSpPr>
          <p:cNvPr id="279" name="Shape 279"/>
          <p:cNvSpPr/>
          <p:nvPr/>
        </p:nvSpPr>
        <p:spPr>
          <a:xfrm>
            <a:off x="8458200" y="8851900"/>
            <a:ext cx="1508541" cy="469900"/>
          </a:xfrm>
          <a:prstGeom prst="rect">
            <a:avLst/>
          </a:prstGeom>
          <a:blipFill>
            <a:blip r:embed="rId6"/>
          </a:blipFill>
          <a:ln w="12700">
            <a:miter lim="400000"/>
          </a:ln>
          <a:effectLst>
            <a:outerShdw sx="100000" sy="100000" kx="0" ky="0" algn="b" rotWithShape="0" blurRad="25400" dist="25400" dir="2388334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Cancel</a:t>
            </a:r>
          </a:p>
        </p:txBody>
      </p:sp>
      <p:sp>
        <p:nvSpPr>
          <p:cNvPr id="280" name="Shape 280"/>
          <p:cNvSpPr/>
          <p:nvPr/>
        </p:nvSpPr>
        <p:spPr>
          <a:xfrm>
            <a:off x="270860" y="64665"/>
            <a:ext cx="133788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00">
                <a:ln w="1651">
                  <a:solidFill>
                    <a:schemeClr val="accent4">
                      <a:hueOff val="46120"/>
                      <a:satOff val="4178"/>
                      <a:lumOff val="-16732"/>
                    </a:schemeClr>
                  </a:solidFill>
                </a:ln>
                <a:noFill/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GALS Dashboard</a:t>
            </a:r>
          </a:p>
        </p:txBody>
      </p:sp>
      <p:sp>
        <p:nvSpPr>
          <p:cNvPr id="281" name="Shape 281"/>
          <p:cNvSpPr/>
          <p:nvPr/>
        </p:nvSpPr>
        <p:spPr>
          <a:xfrm>
            <a:off x="-422722" y="491207"/>
            <a:ext cx="13395376" cy="7510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82" name="Shape 282"/>
          <p:cNvSpPr/>
          <p:nvPr/>
        </p:nvSpPr>
        <p:spPr>
          <a:xfrm>
            <a:off x="10513054" y="8889979"/>
            <a:ext cx="1924962" cy="3302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500"/>
            </a:lvl1pPr>
          </a:lstStyle>
          <a:p>
            <a:pPr/>
            <a:r>
              <a:t>Process diagram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